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sldIdLst>
    <p:sldId id="256" r:id="rId2"/>
    <p:sldId id="257" r:id="rId3"/>
    <p:sldId id="266" r:id="rId4"/>
    <p:sldId id="259" r:id="rId5"/>
    <p:sldId id="261" r:id="rId6"/>
    <p:sldId id="262" r:id="rId7"/>
    <p:sldId id="263" r:id="rId8"/>
    <p:sldId id="265" r:id="rId9"/>
    <p:sldId id="269" r:id="rId10"/>
    <p:sldId id="271" r:id="rId11"/>
    <p:sldId id="272" r:id="rId12"/>
    <p:sldId id="270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3" autoAdjust="0"/>
    <p:restoredTop sz="86382" autoAdjust="0"/>
  </p:normalViewPr>
  <p:slideViewPr>
    <p:cSldViewPr snapToGrid="0">
      <p:cViewPr varScale="1">
        <p:scale>
          <a:sx n="73" d="100"/>
          <a:sy n="73" d="100"/>
        </p:scale>
        <p:origin x="173" y="72"/>
      </p:cViewPr>
      <p:guideLst/>
    </p:cSldViewPr>
  </p:slideViewPr>
  <p:outlineViewPr>
    <p:cViewPr>
      <p:scale>
        <a:sx n="33" d="100"/>
        <a:sy n="33" d="100"/>
      </p:scale>
      <p:origin x="0" y="-61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466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0573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434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743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510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633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2465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871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263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5102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6553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029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5976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296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05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062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240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E52E8A-41FE-4B21-88D0-EC9C04C49E9E}" type="datetimeFigureOut">
              <a:rPr lang="pl-PL" smtClean="0"/>
              <a:t>06.01.2025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4FA630A-2E3F-44CD-A7CD-31C7564CE8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2601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  <p:sldLayoutId id="2147484068" r:id="rId12"/>
    <p:sldLayoutId id="2147484069" r:id="rId13"/>
    <p:sldLayoutId id="2147484070" r:id="rId14"/>
    <p:sldLayoutId id="2147484071" r:id="rId15"/>
    <p:sldLayoutId id="2147484072" r:id="rId16"/>
    <p:sldLayoutId id="214748407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Zesp%C3%B3%C5%82_chorobowy" TargetMode="External"/><Relationship Id="rId2" Type="http://schemas.openxmlformats.org/officeDocument/2006/relationships/hyperlink" Target="https://pl.wikipedia.org/wiki/J%C4%99zyk_angielsk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.wikipedia.org/wiki/Okres_prenatalny" TargetMode="External"/><Relationship Id="rId5" Type="http://schemas.openxmlformats.org/officeDocument/2006/relationships/hyperlink" Target="https://pl.wikipedia.org/wiki/P%C5%82%C3%B3d" TargetMode="External"/><Relationship Id="rId4" Type="http://schemas.openxmlformats.org/officeDocument/2006/relationships/hyperlink" Target="https://pl.wikipedia.org/wiki/Etano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de/foto/alkohol-alkoholiker-alkoholisch-brille-40592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s.org.pl/" TargetMode="External"/><Relationship Id="rId2" Type="http://schemas.openxmlformats.org/officeDocument/2006/relationships/hyperlink" Target="http://www.ciazabezalkoholu.p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undacjafascynacje.pl/" TargetMode="External"/><Relationship Id="rId5" Type="http://schemas.openxmlformats.org/officeDocument/2006/relationships/hyperlink" Target="http://www.pomocautyzm.org/" TargetMode="External"/><Relationship Id="rId4" Type="http://schemas.openxmlformats.org/officeDocument/2006/relationships/hyperlink" Target="http://www.parpa.pl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pl/krajobrazy/zachod-slonca/rzeka-zachod-slonca-woda-plaza-most-molo-struktury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l-pl/zdjecie/ciekly-czysta-woda-niebieska-woda-powierzchnia-wody-933701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illustrations/zegar-budzik-czas-wzbudza%C4%87-1392328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droga-brzozy-wie%C5%9B-krajobraz-widok-344342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vectors/%C5%9Blady-st%C3%B3p-walking-palce-ludzi-149398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pl/obiekty/ksiazki/nauka-ksiazki-trawa-wiedzy-stokrotka-natura-roslina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przedszkole-dzieci-ludzi-dla-dzieci-151938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819EBE-38FE-7603-1D3C-6623F436C4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FAS – alkoholowy zespół płodowy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7639CDA-80F2-E39A-6CD2-3F5D41DABB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pl-PL" dirty="0"/>
              <a:t>PROJEKT PROFILAKTYKI ANTYALKOHOLOWEJ –</a:t>
            </a:r>
          </a:p>
          <a:p>
            <a:r>
              <a:rPr lang="pl-PL" dirty="0"/>
              <a:t>PRZECIWDZIAŁANIE ALKOHOLIZMOWI</a:t>
            </a:r>
          </a:p>
          <a:p>
            <a:r>
              <a:rPr lang="pl-PL" dirty="0"/>
              <a:t>PRZEDSZKOLE SAMORZĄDOWE NR 56 </a:t>
            </a:r>
          </a:p>
          <a:p>
            <a:r>
              <a:rPr lang="pl-PL" dirty="0"/>
              <a:t>W BIAŁYMSTOKU</a:t>
            </a:r>
          </a:p>
          <a:p>
            <a:r>
              <a:rPr lang="pl-PL" b="1" dirty="0"/>
              <a:t>„W RODZINIE SIŁA - MÓWIMY NIE UZALEŻNIENIOM ”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72631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5490FB-A70B-006B-E269-21837E135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9A3593-8F7D-66EF-9B13-810BF279F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903" y="641131"/>
            <a:ext cx="10943897" cy="5535833"/>
          </a:xfrm>
        </p:spPr>
        <p:txBody>
          <a:bodyPr>
            <a:normAutofit/>
          </a:bodyPr>
          <a:lstStyle/>
          <a:p>
            <a:endParaRPr lang="pl-PL" b="1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3600" dirty="0">
                <a:solidFill>
                  <a:srgbClr val="202122"/>
                </a:solidFill>
                <a:latin typeface="Algerian" panose="04020705040A02060702" pitchFamily="82" charset="0"/>
              </a:rPr>
              <a:t>     </a:t>
            </a:r>
            <a:r>
              <a:rPr lang="pl-PL" sz="4800" dirty="0">
                <a:solidFill>
                  <a:srgbClr val="202122"/>
                </a:solidFill>
                <a:latin typeface="Algerian" panose="04020705040A02060702" pitchFamily="82" charset="0"/>
              </a:rPr>
              <a:t>Definicja</a:t>
            </a:r>
          </a:p>
          <a:p>
            <a:pPr marL="0" indent="0">
              <a:buNone/>
            </a:pPr>
            <a:endParaRPr lang="pl-PL" b="1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1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Alkoholowy zespół płodowy</a:t>
            </a:r>
            <a:r>
              <a:rPr lang="pl-PL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pl-PL" b="0" i="0" u="none" strike="noStrike" dirty="0">
                <a:solidFill>
                  <a:srgbClr val="3366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Język angielski"/>
              </a:rPr>
              <a:t>ang.</a:t>
            </a:r>
            <a:r>
              <a:rPr lang="pl-PL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l-PL" b="0" i="1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pl-PL" b="0" i="1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b="0" i="1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alcohol</a:t>
            </a:r>
            <a:r>
              <a:rPr lang="pl-PL" b="0" i="1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b="0" i="1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syndrome</a:t>
            </a:r>
            <a:r>
              <a:rPr lang="pl-PL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b="1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FAS</a:t>
            </a:r>
            <a:r>
              <a:rPr lang="pl-PL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AZP) – </a:t>
            </a:r>
            <a:r>
              <a:rPr lang="pl-PL" b="0" i="0" u="none" strike="noStrike" dirty="0">
                <a:solidFill>
                  <a:srgbClr val="3366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Zespół chorobowy"/>
              </a:rPr>
              <a:t>zespół chorobowy</a:t>
            </a:r>
            <a:r>
              <a:rPr lang="pl-PL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który jest skutkiem działania </a:t>
            </a:r>
            <a:r>
              <a:rPr lang="pl-PL" b="0" i="0" u="none" strike="noStrike" dirty="0">
                <a:solidFill>
                  <a:srgbClr val="3366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 tooltip="Etanol"/>
              </a:rPr>
              <a:t>alkoholu</a:t>
            </a:r>
            <a:r>
              <a:rPr lang="pl-PL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na </a:t>
            </a:r>
            <a:r>
              <a:rPr lang="pl-PL" b="0" i="0" u="none" strike="noStrike" dirty="0">
                <a:solidFill>
                  <a:srgbClr val="3366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 tooltip="Płód"/>
              </a:rPr>
              <a:t>płód</a:t>
            </a:r>
            <a:r>
              <a:rPr lang="pl-PL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w </a:t>
            </a:r>
            <a:r>
              <a:rPr lang="pl-PL" b="0" i="0" u="none" strike="noStrike" dirty="0">
                <a:solidFill>
                  <a:srgbClr val="3366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 tooltip="Okres prenatalny"/>
              </a:rPr>
              <a:t>okresie prenatalnym</a:t>
            </a:r>
            <a:r>
              <a:rPr lang="pl-PL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Alkoholowy zespół płodowy jest chorobą nieuleczalną, której można uniknąć, zachowując abstynencję w czasie trwania ciąży. Do dziś nie określono dawki alkoholu, która byłaby bezpieczna dla </a:t>
            </a:r>
            <a:r>
              <a:rPr lang="pl-PL" b="0" i="0" u="none" strike="noStrike" dirty="0">
                <a:solidFill>
                  <a:srgbClr val="3366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 tooltip="Płód"/>
              </a:rPr>
              <a:t>płodu</a:t>
            </a:r>
            <a:r>
              <a:rPr lang="pl-PL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Każda ilość niesie ryzyko wystąpienia zaburzeń w rozwoju dziecka.</a:t>
            </a:r>
          </a:p>
          <a:p>
            <a:r>
              <a:rPr lang="pl-PL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FASD </a:t>
            </a:r>
            <a:r>
              <a:rPr lang="pl-PL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spektrum płodowych zaburzeń związanych ze spożywaniem alkoholu ( wybiórcze skutki w rozwoju dziecka )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331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39F00DAF-6C36-8345-495D-C4B9362A4DB2}"/>
              </a:ext>
            </a:extLst>
          </p:cNvPr>
          <p:cNvSpPr txBox="1"/>
          <p:nvPr/>
        </p:nvSpPr>
        <p:spPr>
          <a:xfrm>
            <a:off x="609601" y="1198180"/>
            <a:ext cx="1136168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400" dirty="0"/>
              <a:t>Szacuje się, że rocznie w Polsce rodzi się około </a:t>
            </a:r>
            <a:r>
              <a:rPr lang="pl-PL" sz="2400" b="1" dirty="0"/>
              <a:t>900 dzieci</a:t>
            </a:r>
          </a:p>
          <a:p>
            <a:pPr algn="just"/>
            <a:r>
              <a:rPr lang="pl-PL" sz="2400" dirty="0"/>
              <a:t> z pełnoobjawowym FAS, natomiast aż 10-krotnie więcej</a:t>
            </a:r>
          </a:p>
          <a:p>
            <a:pPr algn="just"/>
            <a:r>
              <a:rPr lang="pl-PL" sz="2400" dirty="0"/>
              <a:t>dzieci przychodzi na świat z innymi poalkoholowymi uszkodzeniami płodu!</a:t>
            </a:r>
          </a:p>
          <a:p>
            <a:pPr algn="just"/>
            <a:r>
              <a:rPr lang="pl-PL" sz="2400" dirty="0"/>
              <a:t> Badania zlecone przez Państwową Agencję Rozwiązywania Problemów Alkoholowych</a:t>
            </a:r>
          </a:p>
          <a:p>
            <a:pPr algn="just"/>
            <a:r>
              <a:rPr lang="pl-PL" sz="2400" dirty="0"/>
              <a:t> wskazują, że co 3 kobieta (33%) w wieku 18-40 lat spożywała alkohol w ciąży,</a:t>
            </a:r>
          </a:p>
          <a:p>
            <a:pPr algn="just"/>
            <a:r>
              <a:rPr lang="pl-PL" sz="2400" dirty="0"/>
              <a:t> a około 53%  z nich miało świadomość, że picie alkoholu  w ciąży jest szkodliwe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B75D9D1-45B6-D68D-335B-0FBFBFFF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961487" y="3734325"/>
            <a:ext cx="2886707" cy="192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70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CC70E0-C996-E740-D347-484502D03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lgerian" panose="04020705040A02060702" pitchFamily="82" charset="0"/>
              </a:rPr>
              <a:t>  Jak działa alkohol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348A3B-00D5-A8D4-441A-82265A91A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Alkohol działa inaczej na organizm kobiet i mężczyzn z uwagi na inny metabolizm między innymi poprzez  inne proporcje tłuszczu u kobiety, czy obecność estrogenu, który sprzyja intensywniejszemu wchłanianiu alkoholu do krwi, stąd więcej jest go w wątrobie i staje się bardziej szkodliwy i toksyczny (</a:t>
            </a:r>
            <a:r>
              <a:rPr lang="pl-PL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stłuszczenie, zwłóknienie i marskość wątroby)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Alkohol a nienarodzone dziecko</a:t>
            </a:r>
          </a:p>
          <a:p>
            <a:pPr marL="0" indent="0">
              <a:buNone/>
            </a:pP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Wątroba nienarodzonego dziecka nie jest w stanie poradzić sobie ze stężeniem alkoholu, ponieważ nie jest w pełni rozwinięta. Wówczas alkohol przyczynia się do </a:t>
            </a:r>
            <a:r>
              <a:rPr lang="pl-PL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upośledzenia rozwoju płodu</a:t>
            </a:r>
            <a:r>
              <a:rPr lang="pl-PL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 także ryzyka samoistnego poronienia, lub porodu z wadami wrodzonymi noworodka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218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375702-C2B2-1646-06BD-CA514A84E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lgerian" panose="04020705040A02060702" pitchFamily="82" charset="0"/>
              </a:rPr>
              <a:t>….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961A70-E4F9-70B6-17E8-58EFC023E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0" i="0" dirty="0">
                <a:solidFill>
                  <a:srgbClr val="2F353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Cząsteczki alkoholu z niezwykłą łatwością przedostają się przez matczyne łożysko, już po 40 minutach osiągając stężenie we krwi dziecka równe stężeniu we krwi matki. </a:t>
            </a:r>
          </a:p>
          <a:p>
            <a:r>
              <a:rPr lang="pl-PL" b="0" i="0" dirty="0">
                <a:solidFill>
                  <a:srgbClr val="2F353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Ekspozycję na szkodliwą substancję dodatkowo zwiększa fakt braku u płodu mechanizmów umożliwiających jego szybką eliminację oraz zdolność kumulacji dużych ilości alkoholu w wodach płodowych, które są następnie fizjologicznie połykane przez dziecko.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13752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7C0AC1-C81F-5E49-02CD-9660EA912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lgerian" panose="04020705040A02060702" pitchFamily="82" charset="0"/>
              </a:rPr>
              <a:t>Skutki małego piwa….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95FC8F-FD88-B42F-B618-C793DEDB3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Picie alkoholu w I trymestrze: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zaburzenia migracji komórek : </a:t>
            </a:r>
            <a:r>
              <a:rPr lang="pl-PL" sz="2000" b="0" i="0" dirty="0">
                <a:solidFill>
                  <a:srgbClr val="2F353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skutki kontaktu z alkoholem są najpoważniejsze – wtedy bowiem dochodzi do kształcenia się wszystkich układów, tworzone są zawiązki narządów życiowo ważnych. Najlepiej udokumentowane skutki ekspozycji obejmują zaburzenia formowania się twarzoczaszki, uszkodzenia wątroby, serca oraz przede wszystkim mózgu</a:t>
            </a:r>
          </a:p>
          <a:p>
            <a:r>
              <a:rPr lang="pl-PL" sz="2000" b="1" dirty="0">
                <a:solidFill>
                  <a:srgbClr val="2F35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II trymestrze: </a:t>
            </a:r>
            <a:r>
              <a:rPr lang="pl-PL" sz="2000" dirty="0">
                <a:solidFill>
                  <a:srgbClr val="2F35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zmiany wyglądu twarzy, ciała; uszkodzenia ośrodkowego układu nerwowego</a:t>
            </a:r>
          </a:p>
          <a:p>
            <a:r>
              <a:rPr lang="pl-PL" sz="2000" b="1" dirty="0">
                <a:solidFill>
                  <a:srgbClr val="2F35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III trymestrze: </a:t>
            </a:r>
            <a:r>
              <a:rPr lang="pl-PL" sz="2000" dirty="0">
                <a:solidFill>
                  <a:srgbClr val="2F35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uszkodzenia hipokampa – problemy z odczuwaniem emocji, problemy z pamięcią, trudności z przyswajaniem wiedzy 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444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949255-21E1-6C9F-BD06-0D355BC26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Niektóre skutki picia alkoholu w ciąży 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9F2455-A554-D30F-62EC-781BE0DB4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Niepełnosprawność umysłowa (najliczniejsza grupa osób z upośledzeniem umysłowym)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Zaburzenia koncentracji uwagi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Niedojrzałość społeczna, emocjonalna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Trudności z odczuwaniem empatii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Obniżony krytycyzm i zdolność oceny swoich działań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Nadruchliwość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Duża impulsywność i wybuchowość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Trudności w rozumieniu mowy</a:t>
            </a:r>
          </a:p>
          <a:p>
            <a:r>
              <a:rPr lang="pl-PL" b="1" dirty="0">
                <a:solidFill>
                  <a:srgbClr val="FF0000"/>
                </a:solidFill>
              </a:rPr>
              <a:t>NALEŻY PAMIĘTAĆ, IŻ NIE MA BEZPIECZNEJ DAWKI ALKOHOLU W CIĄŻY – KAŻDA ILOŚĆ WIĄŻE SIĘ Z RYZYKIEM USZKODZENIA PŁODU! </a:t>
            </a:r>
            <a:endParaRPr lang="pl-PL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677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83BB5F-2689-253D-C76D-AE2FB79E4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Gdzie uzyskać pomoc?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10A334-7FE9-936D-A590-AD40D81F3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Złagodzenie skutków spożywania alkoholu przez ciężarne kobiety odbywa się poprzez diagnozę i wskazanie kierunków wsparcia w rozwoju dziecka:</a:t>
            </a:r>
          </a:p>
          <a:p>
            <a:pPr marL="0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Pomocne strony:</a:t>
            </a:r>
          </a:p>
          <a:p>
            <a:pPr marL="0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www.ciazabezalkoholu.pl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www.fas.org.pl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www.parpa.pl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Państwowa Agencja Rozwiązywania Problemów Alkoholowych )</a:t>
            </a:r>
          </a:p>
          <a:p>
            <a:pPr marL="0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www.pomocautyzm.org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pl-PL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Symptomy FAS u dziecka w wieku przedszkolnym mogą jak widać przypominać zaburzenia rozwojowe ze spektrum autyzmu, z kolei w wieku szkolnym objawy bywają podobne do ADHD, trudności w uczeniu się, dysleksji czy dysgrafii )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www.fundacjafascynacje.pl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wiele innych stron…</a:t>
            </a:r>
          </a:p>
        </p:txBody>
      </p:sp>
    </p:spTree>
    <p:extLst>
      <p:ext uri="{BB962C8B-B14F-4D97-AF65-F5344CB8AC3E}">
        <p14:creationId xmlns:p14="http://schemas.microsoft.com/office/powerpoint/2010/main" val="956402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D6E90044-AF13-7999-A2D9-677284DD2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24910" y="1118176"/>
            <a:ext cx="8961367" cy="504027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2214C09B-E43D-DBE5-53C1-8597BCE60CC3}"/>
              </a:ext>
            </a:extLst>
          </p:cNvPr>
          <p:cNvSpPr txBox="1"/>
          <p:nvPr/>
        </p:nvSpPr>
        <p:spPr>
          <a:xfrm>
            <a:off x="924911" y="1613647"/>
            <a:ext cx="896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FFFF00"/>
                </a:solidFill>
              </a:rPr>
              <a:t>Kiedy ciężarna pije, dziecko pije razem z nią</a:t>
            </a:r>
          </a:p>
        </p:txBody>
      </p:sp>
    </p:spTree>
    <p:extLst>
      <p:ext uri="{BB962C8B-B14F-4D97-AF65-F5344CB8AC3E}">
        <p14:creationId xmlns:p14="http://schemas.microsoft.com/office/powerpoint/2010/main" val="3625549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DDE524D5-F3DD-D789-4D35-E90754D673DC}"/>
              </a:ext>
            </a:extLst>
          </p:cNvPr>
          <p:cNvSpPr txBox="1"/>
          <p:nvPr/>
        </p:nvSpPr>
        <p:spPr>
          <a:xfrm>
            <a:off x="1534510" y="892471"/>
            <a:ext cx="760949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Diagnoza FAS</a:t>
            </a:r>
          </a:p>
          <a:p>
            <a:endParaRPr lang="pl-PL" dirty="0"/>
          </a:p>
          <a:p>
            <a:r>
              <a:rPr lang="pl-PL" dirty="0"/>
              <a:t>W Polsce od niedawna istnieje możliwość profesjonalnego diagnozowania zaburzeń u dzieci i młodzieży z grupy FAS. Diagnozę FAS dokonuje się wykorzystując czterocyfrowy kwestionariusz diagnostyczny, za pomocą którego ocenia się cztery podstawowe cechy charakterystyczne dla FAS w następującym porządku: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opóźnienie wzrostu – zahamowanie wzrostu dziecka w okresie przed i/lub poporodowym (dodatkowo wzrost/waga poniżej 10 </a:t>
            </a:r>
            <a:r>
              <a:rPr lang="pl-PL" dirty="0" err="1"/>
              <a:t>percentyla</a:t>
            </a:r>
            <a:r>
              <a:rPr lang="pl-PL" dirty="0"/>
              <a:t>, ewentualne występowanie małogłowia),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cechy </a:t>
            </a:r>
            <a:r>
              <a:rPr lang="pl-PL" dirty="0" err="1"/>
              <a:t>dysmorficzne</a:t>
            </a:r>
            <a:r>
              <a:rPr lang="pl-PL" dirty="0"/>
              <a:t> – wady rozwojowe twarzoczaszki (słabo rozwinięta rynienka </a:t>
            </a:r>
            <a:r>
              <a:rPr lang="pl-PL" dirty="0" err="1"/>
              <a:t>podnosowa</a:t>
            </a:r>
            <a:r>
              <a:rPr lang="pl-PL" dirty="0"/>
              <a:t>, wąska górna warga oraz krótkie szpary powiekowe),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uszkodzenie OUN objawiające się zaburzeniami neurologicznymi, opóźnionym rozwojem psychosomatycznym,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ekspozycję na alkohol w życiu płodowym.</a:t>
            </a:r>
          </a:p>
        </p:txBody>
      </p:sp>
    </p:spTree>
    <p:extLst>
      <p:ext uri="{BB962C8B-B14F-4D97-AF65-F5344CB8AC3E}">
        <p14:creationId xmlns:p14="http://schemas.microsoft.com/office/powerpoint/2010/main" val="2206009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F87A5270-866C-72E2-554E-9691B2E24A9D}"/>
              </a:ext>
            </a:extLst>
          </p:cNvPr>
          <p:cNvSpPr txBox="1"/>
          <p:nvPr/>
        </p:nvSpPr>
        <p:spPr>
          <a:xfrm>
            <a:off x="1124607" y="1460938"/>
            <a:ext cx="99322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/>
              <a:t>Jak rozpoznać dziecko z FAS – fenotyp FAS:</a:t>
            </a:r>
          </a:p>
          <a:p>
            <a:endParaRPr lang="pl-PL" sz="2400" dirty="0"/>
          </a:p>
          <a:p>
            <a:r>
              <a:rPr lang="pl-PL" sz="2400" dirty="0"/>
              <a:t>Najbardziej charakterystyczną cechą są deformacje twarzy</a:t>
            </a:r>
          </a:p>
          <a:p>
            <a:r>
              <a:rPr lang="pl-PL" sz="2400" dirty="0"/>
              <a:t> (widoczne między 2 a 10 r. życia u 50% dzieci), w kryteriach diagnostycznych wiodące są trzy cechy:</a:t>
            </a:r>
          </a:p>
          <a:p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spłaszczona lub słabo zaznaczona rynienka </a:t>
            </a:r>
            <a:r>
              <a:rPr lang="pl-PL" sz="2400" dirty="0" err="1"/>
              <a:t>podnosowa</a:t>
            </a: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wąska warga górna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„skrócone” szpary powiekowe</a:t>
            </a:r>
          </a:p>
        </p:txBody>
      </p:sp>
    </p:spTree>
    <p:extLst>
      <p:ext uri="{BB962C8B-B14F-4D97-AF65-F5344CB8AC3E}">
        <p14:creationId xmlns:p14="http://schemas.microsoft.com/office/powerpoint/2010/main" val="2421683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DA0D3E0F-57F8-D609-444F-DAEF97DAD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952" y="823207"/>
            <a:ext cx="7514896" cy="500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55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56A02B8-D7EA-5C1B-6434-90006F214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29710" y="1560202"/>
            <a:ext cx="8271642" cy="4654177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15E3CB9-29AC-088D-0704-3858E7C8E4AE}"/>
              </a:ext>
            </a:extLst>
          </p:cNvPr>
          <p:cNvSpPr txBox="1"/>
          <p:nvPr/>
        </p:nvSpPr>
        <p:spPr>
          <a:xfrm>
            <a:off x="1229710" y="892471"/>
            <a:ext cx="791429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Inne cechy </a:t>
            </a:r>
            <a:r>
              <a:rPr lang="pl-PL" b="1" dirty="0" err="1"/>
              <a:t>dysmorficzne</a:t>
            </a:r>
            <a:r>
              <a:rPr lang="pl-PL" b="1" dirty="0"/>
              <a:t> </a:t>
            </a:r>
            <a:r>
              <a:rPr lang="pl-PL" dirty="0"/>
              <a:t>(dysmorfia jest zbiorem zaburzeń objawiającym się wadami genetycznymi wpływającymi na budowę anatomiczną człowieka):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małogłowie,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krótka szpara powiekowa,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niedorozwój żuchwy,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szeroki nos,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wygładzona rynienka </a:t>
            </a:r>
            <a:r>
              <a:rPr lang="pl-PL" dirty="0" err="1">
                <a:solidFill>
                  <a:schemeClr val="bg1"/>
                </a:solidFill>
              </a:rPr>
              <a:t>podnosowa</a:t>
            </a:r>
            <a:r>
              <a:rPr lang="pl-PL" dirty="0">
                <a:solidFill>
                  <a:schemeClr val="bg1"/>
                </a:solidFill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cienka i wygładzona warga górna,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spłaszczona część środkowa twarzy,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wygładzona nasada nosa,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fałd nakątny (fałd mongolski),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>
                <a:solidFill>
                  <a:schemeClr val="bg1"/>
                </a:solidFill>
              </a:rPr>
              <a:t>mikroftalmia</a:t>
            </a:r>
            <a:r>
              <a:rPr lang="pl-PL" dirty="0">
                <a:solidFill>
                  <a:schemeClr val="bg1"/>
                </a:solidFill>
              </a:rPr>
              <a:t> (małoocze),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opadanie powiek,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drobne wady w okolicy przyusznej,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nieprawidłowy zgryz,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rozszczep wargi i/lub podniebienia.</a:t>
            </a:r>
          </a:p>
        </p:txBody>
      </p:sp>
    </p:spTree>
    <p:extLst>
      <p:ext uri="{BB962C8B-B14F-4D97-AF65-F5344CB8AC3E}">
        <p14:creationId xmlns:p14="http://schemas.microsoft.com/office/powerpoint/2010/main" val="2684079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932EEFB5-E579-380F-1080-1DFD3C8212C3}"/>
              </a:ext>
            </a:extLst>
          </p:cNvPr>
          <p:cNvSpPr txBox="1"/>
          <p:nvPr/>
        </p:nvSpPr>
        <p:spPr>
          <a:xfrm>
            <a:off x="3048000" y="2554464"/>
            <a:ext cx="737826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pl-PL" sz="2400" b="1" i="0" dirty="0">
                <a:solidFill>
                  <a:srgbClr val="333333"/>
                </a:solidFill>
                <a:effectLst/>
              </a:rPr>
              <a:t>Dodatkowo mogą także występować:</a:t>
            </a:r>
          </a:p>
          <a:p>
            <a:pPr algn="l" fontAlgn="base"/>
            <a:endParaRPr lang="pl-PL" sz="2400" b="0" i="0" dirty="0">
              <a:solidFill>
                <a:srgbClr val="333333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pl-PL" sz="2400" b="0" i="0" dirty="0">
                <a:solidFill>
                  <a:srgbClr val="333333"/>
                </a:solidFill>
                <a:effectLst/>
              </a:rPr>
              <a:t>problemy ze wzrokiem lub słuchem,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pl-PL" sz="2400" b="0" i="0" dirty="0">
                <a:solidFill>
                  <a:srgbClr val="333333"/>
                </a:solidFill>
                <a:effectLst/>
              </a:rPr>
              <a:t>mały obwód głowy i rozmiar mózgu,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pl-PL" sz="2400" b="0" i="0" dirty="0">
                <a:solidFill>
                  <a:srgbClr val="333333"/>
                </a:solidFill>
                <a:effectLst/>
              </a:rPr>
              <a:t>wady serca, problemy z nerkami i kośćmi,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pl-PL" sz="2400" b="0" i="0" dirty="0">
                <a:solidFill>
                  <a:srgbClr val="333333"/>
                </a:solidFill>
                <a:effectLst/>
              </a:rPr>
              <a:t>deformacje stawów, kończyn i palców,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pl-PL" sz="2400" b="0" i="0" dirty="0">
                <a:solidFill>
                  <a:srgbClr val="333333"/>
                </a:solidFill>
                <a:effectLst/>
              </a:rPr>
              <a:t>powolny wzrost zarówno przed, jak i </a:t>
            </a:r>
            <a:r>
              <a:rPr lang="pl-PL" sz="2400" dirty="0">
                <a:solidFill>
                  <a:srgbClr val="333333"/>
                </a:solidFill>
              </a:rPr>
              <a:t>po </a:t>
            </a:r>
            <a:r>
              <a:rPr lang="pl-PL" sz="2400" b="0" i="0" dirty="0">
                <a:solidFill>
                  <a:srgbClr val="333333"/>
                </a:solidFill>
                <a:effectLst/>
              </a:rPr>
              <a:t>urodzeniu</a:t>
            </a:r>
            <a:r>
              <a:rPr lang="pl-PL" b="0" i="0" dirty="0">
                <a:solidFill>
                  <a:srgbClr val="333333"/>
                </a:solidFill>
                <a:effectLst/>
                <a:latin typeface="Nunito" pitchFamily="2" charset="-1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1234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320FB4D6-3602-9497-E046-68FB84D72AD8}"/>
              </a:ext>
            </a:extLst>
          </p:cNvPr>
          <p:cNvSpPr txBox="1"/>
          <p:nvPr/>
        </p:nvSpPr>
        <p:spPr>
          <a:xfrm>
            <a:off x="1618593" y="1597572"/>
            <a:ext cx="875511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/>
              <a:t> </a:t>
            </a:r>
            <a:r>
              <a:rPr lang="pl-PL" sz="2400" b="1" dirty="0"/>
              <a:t>Mózg dzieci narażonych na działanie alkoholu w życiu płodowym ma trudności z: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 gromadzeniem informacji;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wiązaniem nowych informacji z uprzednimi doświadczeniami;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pamięcią- zwłaszcza krótką- tą, która pozwala funkcjonować</a:t>
            </a:r>
          </a:p>
          <a:p>
            <a:r>
              <a:rPr lang="pl-PL" sz="2400" dirty="0"/>
              <a:t>      w codziennym życiu (dzieci zapominają o podstawowych</a:t>
            </a:r>
          </a:p>
          <a:p>
            <a:r>
              <a:rPr lang="pl-PL" sz="2400" dirty="0"/>
              <a:t>      życiowych sprawach i obowiązkach, mają trudności</a:t>
            </a:r>
          </a:p>
          <a:p>
            <a:r>
              <a:rPr lang="pl-PL" sz="2400" dirty="0"/>
              <a:t>      z zapamiętaniem daty urodzenia lub miejsca zamieszkania);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wykorzystaniem informacji</a:t>
            </a:r>
          </a:p>
        </p:txBody>
      </p:sp>
    </p:spTree>
    <p:extLst>
      <p:ext uri="{BB962C8B-B14F-4D97-AF65-F5344CB8AC3E}">
        <p14:creationId xmlns:p14="http://schemas.microsoft.com/office/powerpoint/2010/main" val="4212815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9653D00D-46DB-C719-9A11-F705CF6A8A21}"/>
              </a:ext>
            </a:extLst>
          </p:cNvPr>
          <p:cNvSpPr txBox="1"/>
          <p:nvPr/>
        </p:nvSpPr>
        <p:spPr>
          <a:xfrm>
            <a:off x="1860331" y="788276"/>
            <a:ext cx="728366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 </a:t>
            </a:r>
            <a:r>
              <a:rPr lang="pl-PL" sz="2400" b="1" dirty="0"/>
              <a:t>Dzieci z syndromem FAS mają także problemy z:</a:t>
            </a:r>
          </a:p>
          <a:p>
            <a:endParaRPr lang="pl-PL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 myśleniem abstrakcyjnym– abstrakcyjne myślenie stanowi niewidzialną podstawę funkcjonowania świata;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 myśleniem </a:t>
            </a:r>
            <a:r>
              <a:rPr lang="pl-PL" sz="2400" dirty="0" err="1"/>
              <a:t>przyczynowo-skutkowym</a:t>
            </a:r>
            <a:r>
              <a:rPr lang="pl-PL" sz="2400" dirty="0"/>
              <a:t>, wyobraźnią– osoby z FAS nie potrafią wyobrazić sobie tego, czego nie doświadczyły;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 uogólnianiem brakuje im plastyczności w procesie myślenia;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poczuciem czasu–nie potrafią dopasować pewnych czynności do określonych godzin, nie rozumieją cyklicznej natury zjawisk.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46270DB-2018-415A-9E9A-DB0F5997E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705192" y="3255578"/>
            <a:ext cx="2814146" cy="281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57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CE59E769-FF62-4038-9420-DD4C25962F16}"/>
              </a:ext>
            </a:extLst>
          </p:cNvPr>
          <p:cNvSpPr txBox="1"/>
          <p:nvPr/>
        </p:nvSpPr>
        <p:spPr>
          <a:xfrm>
            <a:off x="2070537" y="872359"/>
            <a:ext cx="862899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/>
              <a:t>Zaburzenia w zachowaniu: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problemy z nawiązywaniem i utrzymywaniem nowych znajomości;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nadmierna ufność–nawet w stosunku do obcych;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mechaniczne naśladowanie zachowania innych;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dosłowne, bezrefleksyjne i nieadekwatne cytowanie wypowiedzi</a:t>
            </a:r>
          </a:p>
          <a:p>
            <a:r>
              <a:rPr lang="pl-PL" sz="2400" dirty="0"/>
              <a:t> innych osób;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 skłonność do kłamstwa służąca unikaniu odpowiedzialności;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skłonność do rutynowego i schematycznego działania;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upór;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 brak zdolności przewidywania i rozumienia konsekwencji</a:t>
            </a:r>
          </a:p>
          <a:p>
            <a:r>
              <a:rPr lang="pl-PL" sz="2400" dirty="0"/>
              <a:t> swojego zachowania</a:t>
            </a:r>
          </a:p>
        </p:txBody>
      </p:sp>
    </p:spTree>
    <p:extLst>
      <p:ext uri="{BB962C8B-B14F-4D97-AF65-F5344CB8AC3E}">
        <p14:creationId xmlns:p14="http://schemas.microsoft.com/office/powerpoint/2010/main" val="4196581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4F0F92B9-6D46-033A-1DDD-A72D866E8B6A}"/>
              </a:ext>
            </a:extLst>
          </p:cNvPr>
          <p:cNvSpPr txBox="1"/>
          <p:nvPr/>
        </p:nvSpPr>
        <p:spPr>
          <a:xfrm>
            <a:off x="2511971" y="1639614"/>
            <a:ext cx="826113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/>
              <a:t>Konsekwencje zaburzeń poznawczych i emocjonalnych: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trudności edukacyjne z uwagi na obniżony intelekt i deficyty uwagi,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problemy wychowawcze w szkole,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słabsze wnioskowanie moralne,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podatność na prowokacje,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pochopne i impulsywne kradzieże, bójki, kłamstwa i wagary,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konflikty z rówieśnikami i nauczycielami.</a:t>
            </a:r>
          </a:p>
        </p:txBody>
      </p:sp>
    </p:spTree>
    <p:extLst>
      <p:ext uri="{BB962C8B-B14F-4D97-AF65-F5344CB8AC3E}">
        <p14:creationId xmlns:p14="http://schemas.microsoft.com/office/powerpoint/2010/main" val="2514443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304CE1C8-2015-EBAC-F019-15FA5604DDC0}"/>
              </a:ext>
            </a:extLst>
          </p:cNvPr>
          <p:cNvSpPr txBox="1"/>
          <p:nvPr/>
        </p:nvSpPr>
        <p:spPr>
          <a:xfrm>
            <a:off x="882868" y="1313793"/>
            <a:ext cx="10825655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b="1" dirty="0"/>
              <a:t>Mocne strony dzieci z FAS:</a:t>
            </a:r>
          </a:p>
          <a:p>
            <a:endParaRPr lang="pl-PL" sz="3200" dirty="0"/>
          </a:p>
          <a:p>
            <a:r>
              <a:rPr lang="pl-PL" sz="3200" dirty="0"/>
              <a:t>Dzieci z FAS, pomimo trudności, które mogą się pojawić mają również swoje zasoby – </a:t>
            </a:r>
            <a:r>
              <a:rPr lang="pl-PL" sz="3200" b="1" dirty="0"/>
              <a:t>mocne strony.</a:t>
            </a:r>
          </a:p>
          <a:p>
            <a:r>
              <a:rPr lang="pl-PL" sz="3200" b="1" dirty="0"/>
              <a:t> </a:t>
            </a:r>
            <a:r>
              <a:rPr lang="pl-PL" sz="3200" dirty="0"/>
              <a:t>Rolą rodziców, opiekunów i wychowawców jest bazowanie na tych obszarach i stwarzanie warunków dla osiągnięć życiowych dzieci.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7580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EF2C7100-0CF5-4C05-4FD6-25440BBA0BA7}"/>
              </a:ext>
            </a:extLst>
          </p:cNvPr>
          <p:cNvSpPr txBox="1"/>
          <p:nvPr/>
        </p:nvSpPr>
        <p:spPr>
          <a:xfrm>
            <a:off x="3047999" y="753971"/>
            <a:ext cx="758846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b="1" dirty="0"/>
              <a:t>Jakie mogą być mocne strony dzieci z FAS?</a:t>
            </a:r>
          </a:p>
          <a:p>
            <a:pPr algn="just"/>
            <a:endParaRPr lang="pl-PL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b="1" dirty="0"/>
              <a:t>konkretne</a:t>
            </a:r>
            <a:r>
              <a:rPr lang="pl-PL" dirty="0"/>
              <a:t> w niektórych działaniach,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dirty="0"/>
              <a:t>dobra pamięć wzrokowa lub słuchowa,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dirty="0"/>
              <a:t>efektywna nauka przez doświadczenie, dotyk i obserwację,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dirty="0"/>
              <a:t>dobra praca w toku indywidualnym,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b="1" dirty="0"/>
              <a:t>taktowne, empatyczne, pomocne,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b="1" dirty="0"/>
              <a:t>uzdolnione</a:t>
            </a:r>
            <a:r>
              <a:rPr lang="pl-PL" dirty="0"/>
              <a:t> plastycznie, muzycznie, tanecznie, ruchowo (np. jazda na rowerze, piłka nożna),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dirty="0"/>
              <a:t>bogate słownictwo – obrazowe opowieści,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dirty="0"/>
              <a:t>energiczne i uparte w dążeniach,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b="1" dirty="0"/>
              <a:t>kochające, </a:t>
            </a:r>
            <a:r>
              <a:rPr lang="pl-PL" dirty="0"/>
              <a:t>troskliwe wobec młodszych i wobec zwierząt, uprzejme, wrażliwe i lojalne,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b="1" dirty="0"/>
              <a:t>czerpią radość </a:t>
            </a:r>
            <a:r>
              <a:rPr lang="pl-PL" dirty="0"/>
              <a:t>z prac w ogrodzie, zajęć konstruktorskich i mechanicznych,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b="1" dirty="0"/>
              <a:t>spontaniczne</a:t>
            </a:r>
            <a:r>
              <a:rPr lang="pl-PL" dirty="0"/>
              <a:t>, niekiedy impulsywne,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b="1" dirty="0"/>
              <a:t>bogata wyobraźnia </a:t>
            </a:r>
            <a:r>
              <a:rPr lang="pl-PL" dirty="0"/>
              <a:t>(piszą historyjki lub je opowiadają),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dirty="0"/>
              <a:t>wiele dzieci z FAS mieści się w normie intelektualnej,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b="1" dirty="0"/>
              <a:t>ogromna wola życia.</a:t>
            </a:r>
          </a:p>
        </p:txBody>
      </p:sp>
    </p:spTree>
    <p:extLst>
      <p:ext uri="{BB962C8B-B14F-4D97-AF65-F5344CB8AC3E}">
        <p14:creationId xmlns:p14="http://schemas.microsoft.com/office/powerpoint/2010/main" val="1065309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9684AD41-88D3-0D00-68D5-8CB8D4CE0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01158" y="890753"/>
            <a:ext cx="7357241" cy="4669220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F309BBE0-5F62-7F97-67DD-62ED05D34915}"/>
              </a:ext>
            </a:extLst>
          </p:cNvPr>
          <p:cNvSpPr txBox="1"/>
          <p:nvPr/>
        </p:nvSpPr>
        <p:spPr>
          <a:xfrm>
            <a:off x="1818291" y="3825766"/>
            <a:ext cx="915450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dirty="0">
                <a:solidFill>
                  <a:srgbClr val="FFFF00"/>
                </a:solidFill>
              </a:rPr>
              <a:t>To, jak będzie wyglądała przyszłość dziecka z FAS, w dużej mierze zależy od woli i determinacji rodziców/opiekunów.</a:t>
            </a:r>
          </a:p>
        </p:txBody>
      </p:sp>
    </p:spTree>
    <p:extLst>
      <p:ext uri="{BB962C8B-B14F-4D97-AF65-F5344CB8AC3E}">
        <p14:creationId xmlns:p14="http://schemas.microsoft.com/office/powerpoint/2010/main" val="709766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4F9C788F-6498-5AD8-0EC8-1B3C2F943B46}"/>
              </a:ext>
            </a:extLst>
          </p:cNvPr>
          <p:cNvSpPr txBox="1"/>
          <p:nvPr/>
        </p:nvSpPr>
        <p:spPr>
          <a:xfrm>
            <a:off x="1513490" y="1240221"/>
            <a:ext cx="9690538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/>
              <a:t>Praca z dzieckiem z FAS – wskazówki dla nauczycieli i wychowawców:</a:t>
            </a:r>
          </a:p>
          <a:p>
            <a:endParaRPr lang="pl-PL" dirty="0"/>
          </a:p>
          <a:p>
            <a:pPr algn="just"/>
            <a:r>
              <a:rPr lang="pl-PL" sz="2400" dirty="0"/>
              <a:t>Według programu Fundacji Fastryga (Fundacja Fastryga wspiera dorosłych </a:t>
            </a:r>
          </a:p>
          <a:p>
            <a:pPr algn="just"/>
            <a:r>
              <a:rPr lang="pl-PL" sz="2400" dirty="0"/>
              <a:t>i dzieci z wrodzonymi zaburzeniami rozwojowymi spowodowanymi alkoholem </a:t>
            </a:r>
          </a:p>
          <a:p>
            <a:pPr algn="just"/>
            <a:r>
              <a:rPr lang="pl-PL" sz="2400" dirty="0"/>
              <a:t>i innymi substancjami toksycznymi, zajmuje się profilaktyką FAS, diagnostyką </a:t>
            </a:r>
          </a:p>
          <a:p>
            <a:pPr algn="just"/>
            <a:r>
              <a:rPr lang="pl-PL" sz="2400" dirty="0"/>
              <a:t>i terapią – http://www.fas.org.pl/) wskazane jest stosowanie metody </a:t>
            </a:r>
          </a:p>
          <a:p>
            <a:pPr algn="just"/>
            <a:r>
              <a:rPr lang="pl-PL" sz="2400" b="1" dirty="0"/>
              <a:t>„8 kroków”. </a:t>
            </a:r>
            <a:r>
              <a:rPr lang="pl-PL" sz="2400" dirty="0"/>
              <a:t>Metoda ta została opracowana, by oddziaływania terapeutyczne były skuteczne i celowe. </a:t>
            </a:r>
          </a:p>
          <a:p>
            <a:pPr algn="just"/>
            <a:r>
              <a:rPr lang="pl-PL" sz="2400" b="1" dirty="0"/>
              <a:t>Sprowadza się do przestrzegania przez terapeutę ośmiu wskazówek: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E41311D-1FA2-DC25-80DA-27CFD1909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28800" y="4040265"/>
            <a:ext cx="5260489" cy="263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261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5757BB77-D91F-99A4-DE0E-B64520C77122}"/>
              </a:ext>
            </a:extLst>
          </p:cNvPr>
          <p:cNvSpPr txBox="1"/>
          <p:nvPr/>
        </p:nvSpPr>
        <p:spPr>
          <a:xfrm>
            <a:off x="2054711" y="1065007"/>
            <a:ext cx="755186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/>
              <a:t>1./KONKRET</a:t>
            </a:r>
            <a:r>
              <a:rPr lang="pl-PL" sz="2000" dirty="0"/>
              <a:t>- wobec dzieci z FAS używamy konkretnych słów, unikając synonimów i aluzji. Podczas rozmowy dbamy o to, aby twarz dziecka i osoby dorosłej była na wysokości dziecka. W sytuacji przekazywania informacji czy dawania instrukcji pomocne będzie myślenie o dzieciach z FAS jak o dzieciach młodszych, ponieważ ich rozwój emocjonalny i społeczny jest obniżony w stosunku do wieku rozwojowego.</a:t>
            </a:r>
          </a:p>
          <a:p>
            <a:endParaRPr lang="pl-PL" sz="2000" dirty="0"/>
          </a:p>
          <a:p>
            <a:endParaRPr lang="pl-PL" sz="2000" dirty="0"/>
          </a:p>
          <a:p>
            <a:r>
              <a:rPr lang="pl-PL" sz="2000" b="1" dirty="0"/>
              <a:t>2/ STAŁOŚĆ-</a:t>
            </a:r>
            <a:r>
              <a:rPr lang="pl-PL" sz="2000" dirty="0"/>
              <a:t> dzieci z FAS funkcjonują najlepiej w środowisku, w którym wprowadza się mało zmian, także w słownictwie. W związku z tym, że mają trudności z zastosowaniem zdobytej wiedzy w nowej sytuacji i uogólnianiem informacji należy używać konsekwentnie tych samych zwrotów i poleceń.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F86921C-8362-4526-9894-CD1B49BBF2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009978" y="4539727"/>
            <a:ext cx="267462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710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0D0D5B48-3BAC-77EE-F791-10FAD1891C06}"/>
              </a:ext>
            </a:extLst>
          </p:cNvPr>
          <p:cNvSpPr txBox="1"/>
          <p:nvPr/>
        </p:nvSpPr>
        <p:spPr>
          <a:xfrm>
            <a:off x="3048000" y="1169470"/>
            <a:ext cx="6096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3/POWTARZANIE</a:t>
            </a:r>
            <a:r>
              <a:rPr lang="pl-PL" dirty="0"/>
              <a:t>– dzieci z FAS mają tzw. krótką pamięć, co skutkuje zapominaniem o wielu rzeczach. Mimo, że chcą pamiętać informacje, które zostały wyuczone, nie są w stanie, zwłaszcza jeśli informacje nie były używane przez jakiś czas. Zatem, jeżeli chcemy, aby informacja pozostała w pamięci dziecka na dłużej, musi być wielokrotnie przekazana oraz regularnie powtarzana.</a:t>
            </a:r>
          </a:p>
          <a:p>
            <a:r>
              <a:rPr lang="pl-PL" b="1" dirty="0"/>
              <a:t>4/RUTYNA</a:t>
            </a:r>
            <a:r>
              <a:rPr lang="pl-PL" dirty="0"/>
              <a:t>- dzieci z FAS lubią regularność, a więc czynności, które są powtarzane każdego dnia. Dzięki temu są dla nich łatwiejsze do przyswojenia, a także redukują poziom lęku, co tym samym ułatwia uczenie się.</a:t>
            </a:r>
          </a:p>
          <a:p>
            <a:r>
              <a:rPr lang="pl-PL" b="1" dirty="0"/>
              <a:t>5/PROSTOTA</a:t>
            </a:r>
            <a:r>
              <a:rPr lang="pl-PL" dirty="0"/>
              <a:t>- komunikaty kierowane do dzieci z FAS powinny być krótkie i zwięzłe, co daje szansę efektywnego uczenia się. Kiedy są rozbudowanie dziecko szybko się męczy, a to prowadzi do dekoncentracji, braku uwagi i skupienia. W takiej sytuacji informacje przestają być przyswajane. Ważna zatem jest prostota w konstruowaniu wypowiedzi kierowanych do dziecka z FAS.</a:t>
            </a:r>
          </a:p>
        </p:txBody>
      </p:sp>
    </p:spTree>
    <p:extLst>
      <p:ext uri="{BB962C8B-B14F-4D97-AF65-F5344CB8AC3E}">
        <p14:creationId xmlns:p14="http://schemas.microsoft.com/office/powerpoint/2010/main" val="3921057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7AEF2CD0-DB2C-E755-3745-EE3EA9A03988}"/>
              </a:ext>
            </a:extLst>
          </p:cNvPr>
          <p:cNvSpPr txBox="1"/>
          <p:nvPr/>
        </p:nvSpPr>
        <p:spPr>
          <a:xfrm>
            <a:off x="3048000" y="892471"/>
            <a:ext cx="6096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6/SZCZEGÓŁOWOŚĆ</a:t>
            </a:r>
            <a:r>
              <a:rPr lang="pl-PL" dirty="0"/>
              <a:t>- do dzieci z FAS należy kierować proste komunikaty, a więc mówić dokładnie to, co ma się na myśli, ponieważ dzieci te mają trudności z rozumieniem pojęć abstrakcyjnych, uogólnianiem i nie rozumieją wypowiedzi, w których stosowane są jakiekolwiek skróty myślowe. Komunikaty powinny być budowane tak, aby dzieci widziały i rozumiały krok po kroku, co mają robić.</a:t>
            </a:r>
          </a:p>
          <a:p>
            <a:r>
              <a:rPr lang="pl-PL" b="1" dirty="0"/>
              <a:t>7/ZASADY-</a:t>
            </a:r>
            <a:r>
              <a:rPr lang="pl-PL" dirty="0"/>
              <a:t> dzieci z FAS lubią funkcjonować w świecie, który jest uporządkowany i stały. Dzieci te potrzebują wyraźnie ustalonych zasad i reguł postępowania, gdyż mają problemy z analizowaniem rzeczywistości.</a:t>
            </a:r>
          </a:p>
          <a:p>
            <a:r>
              <a:rPr lang="pl-PL" b="1" dirty="0"/>
              <a:t>8/NADZÓR</a:t>
            </a:r>
            <a:r>
              <a:rPr lang="pl-PL" dirty="0"/>
              <a:t>-  nieustanny nadzór kształtujący nawyki właściwego zachowania jest konieczny, ponieważ dzieci z FAS mogą zachowywać się naiwnie w codziennych sytuacjach, przez co często nie odczuwają zagrożenia i niebezpieczeństwa. Niestety zdarza się też, że dzieci nie respektują zasad współżycia społecznego, wszystkich traktują podobnie, co może być kłopotliwe, a nawet stwarzać zagrożenia.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54FBE9-431E-C9F5-923D-D528A764D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345214" y="4926722"/>
            <a:ext cx="3237186" cy="161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91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8D3C9736-78BA-896B-892C-975BAB4474F6}"/>
              </a:ext>
            </a:extLst>
          </p:cNvPr>
          <p:cNvSpPr txBox="1"/>
          <p:nvPr/>
        </p:nvSpPr>
        <p:spPr>
          <a:xfrm>
            <a:off x="3048000" y="1584968"/>
            <a:ext cx="6096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Wady fizyczne i niedobory psychiczne u dzieci z FAS zwykle utrzymują się przez całe życie. Alkoholowy zespół płodowy nie jest leczony i nie ma specjalnego lekarstwa na FAS. Ważna jest wczesna diagnoza i podjęcie odpowiednich działań, które pozwolą zmniejszyć niektóre skutki oraz zapobiec wtórnym zaburzeniom. Dziecko, które zostanie szybko zdiagnozowane jest w stanie nie tylko uzyskać odpowiednią pomoc, ale także być rozumiane przez rodziców i nauczycieli (dzieci z FAS mogą czasami zachowywać się lub reagować inaczej niż większość rówieśników). Dzieci, które otrzymają właściwe wsparcie i edukację dostosowaną do ich specyficznych potrzeb oraz stylu uczenia się są w stanie w pełni wykorzystać swój potencjał i osiągać w życiu zadawalające rezultaty.</a:t>
            </a:r>
          </a:p>
        </p:txBody>
      </p:sp>
    </p:spTree>
    <p:extLst>
      <p:ext uri="{BB962C8B-B14F-4D97-AF65-F5344CB8AC3E}">
        <p14:creationId xmlns:p14="http://schemas.microsoft.com/office/powerpoint/2010/main" val="3871578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230DBEAA-D8E3-36CB-B8BA-5B93A06203BE}"/>
              </a:ext>
            </a:extLst>
          </p:cNvPr>
          <p:cNvSpPr txBox="1"/>
          <p:nvPr/>
        </p:nvSpPr>
        <p:spPr>
          <a:xfrm>
            <a:off x="3048000" y="1446468"/>
            <a:ext cx="6096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BIBLIOGRAFIA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  Banach M., Matejek J., W trosce o zdrowie dziecka i twoje. FAS-kompendium wiedzy,</a:t>
            </a:r>
          </a:p>
          <a:p>
            <a:r>
              <a:rPr lang="pl-PL" dirty="0"/>
              <a:t> Kraków, 2016.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  Fundacja EY, Zrozumieć dziecko z FASD, Warszawa, 2015.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  Kampania #DZIECINIECHCAFAS prowadzona przez </a:t>
            </a:r>
            <a:r>
              <a:rPr lang="pl-PL" dirty="0" err="1"/>
              <a:t>Fudację</a:t>
            </a:r>
            <a:r>
              <a:rPr lang="pl-PL" dirty="0"/>
              <a:t> EY.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  Raczyński P., Materiały Informacyjne o Płodowym Zespole Alkoholowym dla lekarzy, </a:t>
            </a:r>
          </a:p>
          <a:p>
            <a:r>
              <a:rPr lang="pl-PL" dirty="0"/>
              <a:t>Warszawa, 2007.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Liszcz K., Dziecko z FAS w szkole i w domu, Wydawnictwo Rubikon, Kraków 2011r.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  www.ciazabezalkoholu.pl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  www.parpa</a:t>
            </a:r>
            <a:r>
              <a:rPr lang="pl-PL"/>
              <a:t>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385023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zny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20826</TotalTime>
  <Words>2088</Words>
  <Application>Microsoft Office PowerPoint</Application>
  <PresentationFormat>Panoramiczny</PresentationFormat>
  <Paragraphs>171</Paragraphs>
  <Slides>27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3" baseType="lpstr">
      <vt:lpstr>Algerian</vt:lpstr>
      <vt:lpstr>Arial</vt:lpstr>
      <vt:lpstr>Garamond</vt:lpstr>
      <vt:lpstr>Nunito</vt:lpstr>
      <vt:lpstr>Times New Roman</vt:lpstr>
      <vt:lpstr>Organiczny</vt:lpstr>
      <vt:lpstr>FAS – alkoholowy zespół płodowy</vt:lpstr>
      <vt:lpstr>Prezentacja programu PowerPoint</vt:lpstr>
      <vt:lpstr>Prezentacja programu PowerPoint</vt:lpstr>
      <vt:lpstr>  Jak działa alkohol</vt:lpstr>
      <vt:lpstr>….</vt:lpstr>
      <vt:lpstr>Skutki małego piwa….</vt:lpstr>
      <vt:lpstr>Niektóre skutki picia alkoholu w ciąży :</vt:lpstr>
      <vt:lpstr>Gdzie uzyskać pomoc?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 – alkoholowy zespół płodowy</dc:title>
  <dc:creator>Bożena</dc:creator>
  <cp:lastModifiedBy>Agnieszka Ufniarska</cp:lastModifiedBy>
  <cp:revision>4</cp:revision>
  <dcterms:created xsi:type="dcterms:W3CDTF">2023-11-20T11:53:40Z</dcterms:created>
  <dcterms:modified xsi:type="dcterms:W3CDTF">2025-01-06T20:56:28Z</dcterms:modified>
</cp:coreProperties>
</file>